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f7f80ba09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f7f80ba09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f7f80ba09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f7f80ba09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3F4F7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lang="en" sz="1050">
                <a:solidFill>
                  <a:srgbClr val="212529"/>
                </a:solidFill>
                <a:highlight>
                  <a:srgbClr val="F3F4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050">
                <a:solidFill>
                  <a:schemeClr val="dk1"/>
                </a:solidFill>
                <a:highlight>
                  <a:srgbClr val="F3F4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212529"/>
                </a:solidFill>
                <a:highlight>
                  <a:srgbClr val="F3F4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050">
                <a:solidFill>
                  <a:schemeClr val="dk1"/>
                </a:solidFill>
                <a:highlight>
                  <a:srgbClr val="F3F4F7"/>
                </a:highlight>
                <a:latin typeface="Consolas"/>
                <a:ea typeface="Consolas"/>
                <a:cs typeface="Consolas"/>
                <a:sym typeface="Consolas"/>
              </a:rPr>
              <a:t>nn.CrossEntropyLoss()</a:t>
            </a:r>
            <a:endParaRPr b="1" sz="1050">
              <a:solidFill>
                <a:schemeClr val="dk1"/>
              </a:solidFill>
              <a:highlight>
                <a:srgbClr val="F3F4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f7f80bac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f7f80bac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1.- resnet, 2 alexNet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f7f80bacd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f7f80bacd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f7f80ba09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f7f80ba09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f8adf99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f8adf99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f7f80ba09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f7f80ba09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f7f80ba0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f7f80ba0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f8adf99f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f8adf99f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f7f80ba09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f7f80ba09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6c83d06ff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6c83d06f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7f80ba09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7f80ba09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7f80ba09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7f80ba09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f7f80bac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f7f80bac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6c83d06ff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6c83d06ff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f7f80bacd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f7f80bac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6c83d06ff_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6c83d06ff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f7f80ba09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df7f80ba09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6c83d06ff_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6c83d06ff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f7f80ba09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f7f80ba09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6c83d06ff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6c83d06f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ABB7CE"/>
              </a:buClr>
              <a:buSzPts val="1300"/>
              <a:buAutoNum type="arabicPeriod"/>
            </a:pPr>
            <a:r>
              <a:rPr lang="en" sz="1300">
                <a:solidFill>
                  <a:srgbClr val="ABB7CE"/>
                </a:solidFill>
                <a:highlight>
                  <a:srgbClr val="2C303C"/>
                </a:highlight>
              </a:rPr>
              <a:t>download huge dataset of images ~ 200 dogecoin, large dataset unrelated doge. CrossEntropy loss =&gt; accuracy. Easy for model to trick me and get almost perfect accuracy that something is not a dogecoin. ImageNet / Random Images (BIG &gt; 20000). After that you need to somehow train the model and you need a new loss function (focalLoss / diceloss / Lovász-Softmax loss:). The Lovász-Softmax loss: A tractable surrogate for the optimization of the intersection-over-union measure in neural networks.</a:t>
            </a:r>
            <a:endParaRPr sz="1300">
              <a:solidFill>
                <a:srgbClr val="ABB7CE"/>
              </a:solidFill>
              <a:highlight>
                <a:srgbClr val="2C303C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BB7CE"/>
              </a:buClr>
              <a:buSzPts val="1300"/>
              <a:buAutoNum type="arabicPeriod"/>
            </a:pPr>
            <a:r>
              <a:rPr lang="en" sz="1300">
                <a:solidFill>
                  <a:srgbClr val="ABB7CE"/>
                </a:solidFill>
                <a:highlight>
                  <a:srgbClr val="2C303C"/>
                </a:highlight>
              </a:rPr>
              <a:t>Mining of hard examples. How?</a:t>
            </a:r>
            <a:endParaRPr sz="1300">
              <a:solidFill>
                <a:srgbClr val="ABB7CE"/>
              </a:solidFill>
              <a:highlight>
                <a:srgbClr val="2C303C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BB7CE"/>
              </a:buClr>
              <a:buSzPts val="1300"/>
              <a:buChar char="○"/>
            </a:pPr>
            <a:r>
              <a:rPr lang="en" sz="1300">
                <a:solidFill>
                  <a:srgbClr val="ABB7CE"/>
                </a:solidFill>
                <a:highlight>
                  <a:srgbClr val="2C303C"/>
                </a:highlight>
              </a:rPr>
              <a:t>way 1: Similar images mining. just check images for similarity, for instance define distance between images and check how close they are. So building a dataset where the images are really really similar. Easy for model to make a mistake if there are very relatable images, therefore if you train a model on a hard example dataset, new inputs will be easily differed from a dogecoin related image. The best way to define similarity is a neural network itself. Dont train special network which compares images. Just train a network which is already trained (ImageNet + ResNet). When you apply it to the image you have some activation in the end, and a good distance between images would be distance between these activations. Thuss iff activations are similiar images should be similar.</a:t>
            </a:r>
            <a:endParaRPr sz="1300">
              <a:solidFill>
                <a:srgbClr val="ABB7CE"/>
              </a:solidFill>
              <a:highlight>
                <a:srgbClr val="2C303C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BB7CE"/>
              </a:buClr>
              <a:buSzPts val="1300"/>
              <a:buChar char="○"/>
            </a:pPr>
            <a:r>
              <a:rPr lang="en" sz="1300">
                <a:solidFill>
                  <a:srgbClr val="ABB7CE"/>
                </a:solidFill>
                <a:highlight>
                  <a:srgbClr val="2C303C"/>
                </a:highlight>
              </a:rPr>
              <a:t>way 2: Hard Negative example mining. (continuation of way 1). During training you get pos and neg in equal proportion. Increase the weight when you make a mistake, if not make mistake reduce weight. Therefore automatically take the samples which are hardest for your model.</a:t>
            </a:r>
            <a:endParaRPr sz="1300">
              <a:solidFill>
                <a:srgbClr val="ABB7CE"/>
              </a:solidFill>
              <a:highlight>
                <a:srgbClr val="2C303C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BB7CE"/>
              </a:buClr>
              <a:buSzPts val="1300"/>
              <a:buChar char="○"/>
            </a:pPr>
            <a:r>
              <a:rPr lang="en" sz="1300">
                <a:solidFill>
                  <a:srgbClr val="ABB7CE"/>
                </a:solidFill>
                <a:highlight>
                  <a:srgbClr val="2C303C"/>
                </a:highlight>
              </a:rPr>
              <a:t>way 3: One-class classification methods. Recommend a similar concept to binary classification. But compared to bin-classf your goal is usually to find something like find some soft edge which defines one edge from another. Below is the classification problem.</a:t>
            </a:r>
            <a:endParaRPr sz="1300">
              <a:solidFill>
                <a:srgbClr val="ABB7CE"/>
              </a:solidFill>
              <a:highlight>
                <a:srgbClr val="2C303C"/>
              </a:highlight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f7f80bac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f7f80bac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f8adf99f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f8adf99f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f7f80bac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f7f80bac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f7f80ba0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f7f80ba0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6c83d06ff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6c83d06ff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f7f80ba09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f7f80ba09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f7f80ba09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f7f80ba0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f7f80ba0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f7f80ba0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1473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DogeVision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1999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Harbour Space 2021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350" y="248075"/>
            <a:ext cx="2807301" cy="280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solidFill>
                  <a:schemeClr val="lt2"/>
                </a:solidFill>
              </a:rPr>
              <a:t>🔮</a:t>
            </a:r>
            <a:r>
              <a:rPr lang="en" sz="2600">
                <a:solidFill>
                  <a:schemeClr val="lt2"/>
                </a:solidFill>
              </a:rPr>
              <a:t> </a:t>
            </a:r>
            <a:r>
              <a:rPr lang="en" sz="3020"/>
              <a:t>Approaches</a:t>
            </a:r>
            <a:endParaRPr sz="3020"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474600"/>
            <a:ext cx="8520600" cy="30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Pretrained models on Torchvision</a:t>
            </a:r>
            <a:endParaRPr sz="26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AlexNet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ResNet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SqueezeNet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VGG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DenseNet</a:t>
            </a:r>
            <a:endParaRPr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BiT-M model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1-Class Classification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solidFill>
                  <a:schemeClr val="lt2"/>
                </a:solidFill>
              </a:rPr>
              <a:t>🔮 </a:t>
            </a:r>
            <a:r>
              <a:rPr lang="en" sz="3020"/>
              <a:t>Pretrained models on Torchvision</a:t>
            </a:r>
            <a:endParaRPr sz="3020"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474600"/>
            <a:ext cx="8520600" cy="30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6893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2600">
                <a:solidFill>
                  <a:schemeClr val="dk1"/>
                </a:solidFill>
              </a:rPr>
              <a:t>Initialize the pretrained models.</a:t>
            </a:r>
            <a:endParaRPr sz="2600">
              <a:solidFill>
                <a:schemeClr val="dk1"/>
              </a:solidFill>
            </a:endParaRPr>
          </a:p>
          <a:p>
            <a:pPr indent="-36893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2600">
                <a:solidFill>
                  <a:schemeClr val="dk1"/>
                </a:solidFill>
              </a:rPr>
              <a:t>Reshape the final layer(s) to have the same number of outputs as the number of classes in our  dataset.</a:t>
            </a:r>
            <a:endParaRPr sz="2600">
              <a:solidFill>
                <a:schemeClr val="dk1"/>
              </a:solidFill>
            </a:endParaRPr>
          </a:p>
          <a:p>
            <a:pPr indent="-36893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2600">
                <a:solidFill>
                  <a:schemeClr val="dk1"/>
                </a:solidFill>
              </a:rPr>
              <a:t>Define for the optimization algorithm which parameters we want to update during training</a:t>
            </a:r>
            <a:endParaRPr sz="2600">
              <a:solidFill>
                <a:schemeClr val="dk1"/>
              </a:solidFill>
            </a:endParaRPr>
          </a:p>
          <a:p>
            <a:pPr indent="-36893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2600">
                <a:solidFill>
                  <a:schemeClr val="dk1"/>
                </a:solidFill>
              </a:rPr>
              <a:t>Re train last layers.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2781"/>
              <a:buFont typeface="Arial"/>
              <a:buNone/>
            </a:pPr>
            <a:r>
              <a:rPr lang="en" sz="3020"/>
              <a:t>Fine tuning </a:t>
            </a:r>
            <a:r>
              <a:rPr lang="en" sz="3020"/>
              <a:t>TorchVision</a:t>
            </a:r>
            <a:r>
              <a:rPr lang="en" sz="3020"/>
              <a:t> models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99" y="1296000"/>
            <a:ext cx="3547774" cy="26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575" y="1278800"/>
            <a:ext cx="4431499" cy="27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2595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 b="-6" l="0" r="48280" t="36974"/>
          <a:stretch/>
        </p:blipFill>
        <p:spPr>
          <a:xfrm>
            <a:off x="169462" y="1152475"/>
            <a:ext cx="2828762" cy="25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2925" y="1152463"/>
            <a:ext cx="2959450" cy="25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 rotWithShape="1">
          <a:blip r:embed="rId5">
            <a:alphaModFix/>
          </a:blip>
          <a:srcRect b="6305" l="0" r="0" t="0"/>
          <a:stretch/>
        </p:blipFill>
        <p:spPr>
          <a:xfrm>
            <a:off x="6147075" y="1152475"/>
            <a:ext cx="2762775" cy="25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solidFill>
                  <a:schemeClr val="lt2"/>
                </a:solidFill>
              </a:rPr>
              <a:t>🔮 </a:t>
            </a:r>
            <a:r>
              <a:rPr lang="en" sz="3020"/>
              <a:t>BiT-M model</a:t>
            </a:r>
            <a:endParaRPr sz="3020"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474600"/>
            <a:ext cx="8520600" cy="30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Google Model (stronk)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ResNet v2 - 152 layers (x4)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Trained on ImageNet 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14.2 M images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21k classes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7775" y="414662"/>
            <a:ext cx="1521675" cy="43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624" y="414650"/>
            <a:ext cx="1567300" cy="18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solidFill>
                  <a:schemeClr val="lt2"/>
                </a:solidFill>
              </a:rPr>
              <a:t>🔮 </a:t>
            </a:r>
            <a:r>
              <a:rPr lang="en" sz="3020"/>
              <a:t>BiT-M model</a:t>
            </a:r>
            <a:endParaRPr sz="3020"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474600"/>
            <a:ext cx="8520600" cy="30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ResNet v2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Group Normalization + Weight Std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SGD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Learning rate decay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725" y="529175"/>
            <a:ext cx="1521675" cy="43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solidFill>
                  <a:schemeClr val="lt2"/>
                </a:solidFill>
              </a:rPr>
              <a:t>🔮 </a:t>
            </a:r>
            <a:r>
              <a:rPr lang="en" sz="3020"/>
              <a:t>BiT-M model</a:t>
            </a:r>
            <a:endParaRPr sz="3020"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474600"/>
            <a:ext cx="8520600" cy="30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025" y="1538100"/>
            <a:ext cx="7117651" cy="26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solidFill>
                  <a:schemeClr val="lt2"/>
                </a:solidFill>
              </a:rPr>
              <a:t>🔮 </a:t>
            </a:r>
            <a:r>
              <a:rPr lang="en" sz="3020"/>
              <a:t>BiT-M model</a:t>
            </a:r>
            <a:endParaRPr sz="3020"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11700" y="1474600"/>
            <a:ext cx="8520600" cy="30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91" y="1356701"/>
            <a:ext cx="8301822" cy="31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solidFill>
                  <a:schemeClr val="lt2"/>
                </a:solidFill>
              </a:rPr>
              <a:t>🔮 </a:t>
            </a:r>
            <a:r>
              <a:rPr lang="en" sz="3020"/>
              <a:t>BiT-M model</a:t>
            </a:r>
            <a:endParaRPr sz="3020"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474600"/>
            <a:ext cx="8520600" cy="30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Augmentations (random flips / crops / resize)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HyperParam rules (not very useful since we only trained 10 epochs)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SGD on the last dense layer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CrossEntropy loss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solidFill>
                  <a:schemeClr val="lt2"/>
                </a:solidFill>
              </a:rPr>
              <a:t>🔮 </a:t>
            </a:r>
            <a:r>
              <a:rPr lang="en" sz="3020"/>
              <a:t>BiT-M model</a:t>
            </a:r>
            <a:endParaRPr sz="3020"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474600"/>
            <a:ext cx="8520600" cy="30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2850"/>
            <a:ext cx="4087300" cy="290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750" y="1514593"/>
            <a:ext cx="4087301" cy="288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350" y="2801425"/>
            <a:ext cx="1584825" cy="15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00" y="2801425"/>
            <a:ext cx="1525251" cy="152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9600" y="2771625"/>
            <a:ext cx="1584825" cy="15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0350" y="2801426"/>
            <a:ext cx="1584826" cy="158482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619263" y="4386250"/>
            <a:ext cx="18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Duc Pham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888688" y="4386250"/>
            <a:ext cx="18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Alex Simon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069313" y="4386250"/>
            <a:ext cx="18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Berend Gort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6804625" y="4386250"/>
            <a:ext cx="18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Alejandro Martinez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4550" y="146950"/>
            <a:ext cx="2424800" cy="24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solidFill>
                  <a:schemeClr val="lt2"/>
                </a:solidFill>
              </a:rPr>
              <a:t>🔮 </a:t>
            </a:r>
            <a:r>
              <a:rPr lang="en" sz="3020"/>
              <a:t>BiT-M model</a:t>
            </a:r>
            <a:endParaRPr sz="3020"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250" y="1844863"/>
            <a:ext cx="4256975" cy="2353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08950"/>
            <a:ext cx="4138875" cy="22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solidFill>
                  <a:schemeClr val="lt2"/>
                </a:solidFill>
              </a:rPr>
              <a:t>🔮</a:t>
            </a:r>
            <a:r>
              <a:rPr lang="en" sz="2600">
                <a:solidFill>
                  <a:schemeClr val="lt2"/>
                </a:solidFill>
              </a:rPr>
              <a:t> </a:t>
            </a:r>
            <a:r>
              <a:rPr lang="en" sz="3020"/>
              <a:t>1-Class Classification</a:t>
            </a:r>
            <a:endParaRPr sz="3020"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311700" y="1474600"/>
            <a:ext cx="8520600" cy="30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Applied for cases with huge class imbalance (e.g. spam/not-spam email)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Train with ONLY </a:t>
            </a:r>
            <a:r>
              <a:rPr lang="en">
                <a:solidFill>
                  <a:schemeClr val="dk1"/>
                </a:solidFill>
              </a:rPr>
              <a:t>positive data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solidFill>
                  <a:schemeClr val="lt2"/>
                </a:solidFill>
              </a:rPr>
              <a:t>🔮 </a:t>
            </a:r>
            <a:r>
              <a:rPr lang="en" sz="3020"/>
              <a:t>1-Class Classification</a:t>
            </a:r>
            <a:endParaRPr sz="3020"/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276600" y="1217650"/>
            <a:ext cx="8520600" cy="30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 process: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157350" y="3119650"/>
            <a:ext cx="863100" cy="37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43" y="2110218"/>
            <a:ext cx="948110" cy="9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4"/>
          <p:cNvSpPr/>
          <p:nvPr/>
        </p:nvSpPr>
        <p:spPr>
          <a:xfrm>
            <a:off x="3090575" y="3119650"/>
            <a:ext cx="863100" cy="37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 txBox="1"/>
          <p:nvPr/>
        </p:nvSpPr>
        <p:spPr>
          <a:xfrm>
            <a:off x="2981250" y="2533250"/>
            <a:ext cx="98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Extracted features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4" name="Google Shape;214;p34"/>
          <p:cNvSpPr/>
          <p:nvPr/>
        </p:nvSpPr>
        <p:spPr>
          <a:xfrm>
            <a:off x="4034875" y="2034025"/>
            <a:ext cx="1469100" cy="1551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StandardScaler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sp>
        <p:nvSpPr>
          <p:cNvPr id="215" name="Google Shape;215;p34"/>
          <p:cNvSpPr/>
          <p:nvPr/>
        </p:nvSpPr>
        <p:spPr>
          <a:xfrm>
            <a:off x="5560575" y="3137125"/>
            <a:ext cx="863100" cy="37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5451250" y="2550725"/>
            <a:ext cx="98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Reduced</a:t>
            </a:r>
            <a:r>
              <a:rPr lang="en">
                <a:solidFill>
                  <a:schemeClr val="dk1"/>
                </a:solidFill>
              </a:rPr>
              <a:t> features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763" y="2069575"/>
            <a:ext cx="180022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/>
          <p:nvPr/>
        </p:nvSpPr>
        <p:spPr>
          <a:xfrm>
            <a:off x="6469775" y="2065450"/>
            <a:ext cx="912300" cy="1551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1-class SVM</a:t>
            </a:r>
            <a:endParaRPr/>
          </a:p>
        </p:txBody>
      </p:sp>
      <p:sp>
        <p:nvSpPr>
          <p:cNvPr id="219" name="Google Shape;219;p34"/>
          <p:cNvSpPr/>
          <p:nvPr/>
        </p:nvSpPr>
        <p:spPr>
          <a:xfrm>
            <a:off x="7408925" y="3158150"/>
            <a:ext cx="863100" cy="37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220" name="Google Shape;220;p34"/>
          <p:cNvSpPr txBox="1"/>
          <p:nvPr/>
        </p:nvSpPr>
        <p:spPr>
          <a:xfrm>
            <a:off x="8298875" y="2601625"/>
            <a:ext cx="1022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Fitted SVM model, scaler, and PCA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1" name="Google Shape;221;p34"/>
          <p:cNvSpPr txBox="1"/>
          <p:nvPr/>
        </p:nvSpPr>
        <p:spPr>
          <a:xfrm>
            <a:off x="1202975" y="3466250"/>
            <a:ext cx="180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</a:rPr>
              <a:t>(without classifier)</a:t>
            </a:r>
            <a:endParaRPr i="1" sz="1200">
              <a:solidFill>
                <a:schemeClr val="dk1"/>
              </a:solidFill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157350" y="3464350"/>
            <a:ext cx="73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</a:rPr>
              <a:t>(ONLY doge images)</a:t>
            </a:r>
            <a:endParaRPr i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solidFill>
                  <a:schemeClr val="lt2"/>
                </a:solidFill>
              </a:rPr>
              <a:t>🔮 </a:t>
            </a:r>
            <a:r>
              <a:rPr lang="en" sz="3020"/>
              <a:t>1-Class Classification</a:t>
            </a:r>
            <a:endParaRPr sz="3020"/>
          </a:p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276600" y="1217650"/>
            <a:ext cx="8520600" cy="30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Inference</a:t>
            </a:r>
            <a:r>
              <a:rPr lang="en">
                <a:solidFill>
                  <a:schemeClr val="dk1"/>
                </a:solidFill>
              </a:rPr>
              <a:t> process: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157350" y="3119650"/>
            <a:ext cx="863100" cy="37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3090575" y="3119650"/>
            <a:ext cx="863100" cy="37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5"/>
          <p:cNvSpPr txBox="1"/>
          <p:nvPr/>
        </p:nvSpPr>
        <p:spPr>
          <a:xfrm>
            <a:off x="2981250" y="2533250"/>
            <a:ext cx="98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Extracted features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35"/>
          <p:cNvSpPr/>
          <p:nvPr/>
        </p:nvSpPr>
        <p:spPr>
          <a:xfrm>
            <a:off x="4034875" y="2034025"/>
            <a:ext cx="1469100" cy="1551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Fitted </a:t>
            </a:r>
            <a:r>
              <a:rPr lang="en"/>
              <a:t>StandardScaler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5560575" y="3137125"/>
            <a:ext cx="863100" cy="37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5"/>
          <p:cNvSpPr txBox="1"/>
          <p:nvPr/>
        </p:nvSpPr>
        <p:spPr>
          <a:xfrm>
            <a:off x="5451250" y="2550725"/>
            <a:ext cx="98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Reduced features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763" y="2069575"/>
            <a:ext cx="180022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5"/>
          <p:cNvSpPr/>
          <p:nvPr/>
        </p:nvSpPr>
        <p:spPr>
          <a:xfrm>
            <a:off x="6469775" y="2065450"/>
            <a:ext cx="912300" cy="1551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Fitted </a:t>
            </a:r>
            <a:r>
              <a:rPr lang="en"/>
              <a:t>1-class SVM</a:t>
            </a:r>
            <a:endParaRPr/>
          </a:p>
        </p:txBody>
      </p:sp>
      <p:sp>
        <p:nvSpPr>
          <p:cNvPr id="237" name="Google Shape;237;p35"/>
          <p:cNvSpPr/>
          <p:nvPr/>
        </p:nvSpPr>
        <p:spPr>
          <a:xfrm>
            <a:off x="7408925" y="3158150"/>
            <a:ext cx="863100" cy="37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238" name="Google Shape;238;p35"/>
          <p:cNvSpPr txBox="1"/>
          <p:nvPr/>
        </p:nvSpPr>
        <p:spPr>
          <a:xfrm>
            <a:off x="8070275" y="2982625"/>
            <a:ext cx="122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⛔️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Not doge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1202975" y="3466250"/>
            <a:ext cx="180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</a:rPr>
              <a:t>(without classifier)</a:t>
            </a:r>
            <a:endParaRPr i="1" sz="1200">
              <a:solidFill>
                <a:schemeClr val="dk1"/>
              </a:solidFill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157350" y="3464350"/>
            <a:ext cx="73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</a:rPr>
              <a:t>(Any images)</a:t>
            </a:r>
            <a:endParaRPr i="1" sz="1200">
              <a:solidFill>
                <a:schemeClr val="dk1"/>
              </a:solidFill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50" y="2235562"/>
            <a:ext cx="863100" cy="824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solidFill>
                  <a:schemeClr val="lt2"/>
                </a:solidFill>
              </a:rPr>
              <a:t>🔮 </a:t>
            </a:r>
            <a:r>
              <a:rPr lang="en" sz="3020"/>
              <a:t>1-Class Classification</a:t>
            </a:r>
            <a:endParaRPr sz="3020"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00" y="1226250"/>
            <a:ext cx="3643824" cy="33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4572000" y="1024500"/>
            <a:ext cx="4572000" cy="40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Possible causes: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Not properly tuned params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One-class SVM is not ideal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Direction for improvement: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Better tune hyperparameters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Try different classifiers (e.g. Gaussian Mixture and Isotonic Regression)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Learning points: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Finalize the dataset before training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Select suitable metric for the problem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0" y="1315275"/>
            <a:ext cx="9144000" cy="18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400"/>
              <a:t>🕹️ Demo</a:t>
            </a:r>
            <a:endParaRPr sz="4400"/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125" y="389175"/>
            <a:ext cx="1438200" cy="14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1900" y="290813"/>
            <a:ext cx="1634925" cy="16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6125" y="3203775"/>
            <a:ext cx="1634924" cy="163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8625" y="3302138"/>
            <a:ext cx="1438200" cy="14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-2946950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400"/>
              <a:t>🕹️ Demo</a:t>
            </a:r>
            <a:endParaRPr sz="4400"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438" y="2647050"/>
            <a:ext cx="3125125" cy="21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 txBox="1"/>
          <p:nvPr/>
        </p:nvSpPr>
        <p:spPr>
          <a:xfrm>
            <a:off x="186800" y="756800"/>
            <a:ext cx="3740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Elon tweeted about 10 images since 10 Dec (and many more textual tweets)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RoI average per tweet is 2.4%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Leverage x 20 = 48% (Futures!)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800" y="1924200"/>
            <a:ext cx="4228274" cy="47068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311700" y="2511400"/>
            <a:ext cx="3740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Put 100 dollars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Assume bot always online, never crashes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Assume bot recognizes all doge related meme’s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Assume price always goes up after a tweet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Compounding profit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419999"/>
            <a:ext cx="2849376" cy="5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1025" y="593050"/>
            <a:ext cx="3061958" cy="18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8"/>
          <p:cNvSpPr txBox="1"/>
          <p:nvPr/>
        </p:nvSpPr>
        <p:spPr>
          <a:xfrm>
            <a:off x="6415100" y="220800"/>
            <a:ext cx="221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Future???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578650" y="20441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400"/>
              <a:t>🕹️ Demo</a:t>
            </a:r>
            <a:endParaRPr sz="4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solidFill>
                  <a:schemeClr val="lt2"/>
                </a:solidFill>
              </a:rPr>
              <a:t>✅</a:t>
            </a:r>
            <a:r>
              <a:rPr lang="en" sz="2600">
                <a:solidFill>
                  <a:schemeClr val="lt2"/>
                </a:solidFill>
              </a:rPr>
              <a:t> </a:t>
            </a:r>
            <a:r>
              <a:rPr lang="en" sz="3020"/>
              <a:t>Conclusions</a:t>
            </a:r>
            <a:endParaRPr sz="3020"/>
          </a:p>
        </p:txBody>
      </p:sp>
      <p:sp>
        <p:nvSpPr>
          <p:cNvPr id="280" name="Google Shape;280;p40"/>
          <p:cNvSpPr txBox="1"/>
          <p:nvPr>
            <p:ph idx="1" type="body"/>
          </p:nvPr>
        </p:nvSpPr>
        <p:spPr>
          <a:xfrm>
            <a:off x="311700" y="1152425"/>
            <a:ext cx="8520600" cy="3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2600">
                <a:solidFill>
                  <a:schemeClr val="dk1"/>
                </a:solidFill>
              </a:rPr>
              <a:t>Tested several approaches</a:t>
            </a:r>
            <a:endParaRPr sz="2600">
              <a:solidFill>
                <a:schemeClr val="dk1"/>
              </a:solidFill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AlexNet	   - 86.7% accuracy</a:t>
            </a:r>
            <a:endParaRPr>
              <a:solidFill>
                <a:schemeClr val="dk1"/>
              </a:solidFill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ResNet	   - 86.09% accuracy</a:t>
            </a:r>
            <a:endParaRPr>
              <a:solidFill>
                <a:schemeClr val="dk1"/>
              </a:solidFill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SqueezeNet	   - 86.06% accuracy</a:t>
            </a:r>
            <a:endParaRPr>
              <a:solidFill>
                <a:schemeClr val="dk1"/>
              </a:solidFill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VGG	   	   - 85.9% accuracy</a:t>
            </a:r>
            <a:endParaRPr>
              <a:solidFill>
                <a:schemeClr val="dk1"/>
              </a:solidFill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DenseNet  	   - 86.3% accuracy</a:t>
            </a:r>
            <a:endParaRPr>
              <a:solidFill>
                <a:schemeClr val="dk1"/>
              </a:solidFill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BiT-M              - 98% accuracy</a:t>
            </a:r>
            <a:endParaRPr>
              <a:solidFill>
                <a:schemeClr val="dk1"/>
              </a:solidFill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1CLF               - 88% accuracy</a:t>
            </a:r>
            <a:endParaRPr>
              <a:solidFill>
                <a:schemeClr val="dk1"/>
              </a:solidFill>
            </a:endParaRPr>
          </a:p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2600">
                <a:solidFill>
                  <a:schemeClr val="dk1"/>
                </a:solidFill>
              </a:rPr>
              <a:t>Training takes a LOT of time and is heavy on RAM usage</a:t>
            </a:r>
            <a:endParaRPr sz="2600">
              <a:solidFill>
                <a:schemeClr val="dk1"/>
              </a:solidFill>
            </a:endParaRPr>
          </a:p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2600">
                <a:solidFill>
                  <a:schemeClr val="dk1"/>
                </a:solidFill>
              </a:rPr>
              <a:t>1-CLF is a good approach, but needs a lot of fine-tuning</a:t>
            </a:r>
            <a:endParaRPr sz="2600">
              <a:solidFill>
                <a:schemeClr val="dk1"/>
              </a:solidFill>
            </a:endParaRPr>
          </a:p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2600">
                <a:solidFill>
                  <a:schemeClr val="dk1"/>
                </a:solidFill>
              </a:rPr>
              <a:t>Effectively implemented a deep learning model in an existing infrastructure</a:t>
            </a:r>
            <a:endParaRPr sz="2600">
              <a:solidFill>
                <a:schemeClr val="dk1"/>
              </a:solidFill>
            </a:endParaRPr>
          </a:p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2600">
                <a:solidFill>
                  <a:schemeClr val="dk1"/>
                </a:solidFill>
              </a:rPr>
              <a:t>Learned the necessary skills to apply to any social media / stock connection $$$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300" y="802350"/>
            <a:ext cx="1554725" cy="15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   Recommendations</a:t>
            </a:r>
            <a:endParaRPr sz="3020"/>
          </a:p>
        </p:txBody>
      </p:sp>
      <p:sp>
        <p:nvSpPr>
          <p:cNvPr id="287" name="Google Shape;287;p41"/>
          <p:cNvSpPr txBox="1"/>
          <p:nvPr>
            <p:ph idx="1" type="body"/>
          </p:nvPr>
        </p:nvSpPr>
        <p:spPr>
          <a:xfrm>
            <a:off x="311700" y="1474600"/>
            <a:ext cx="8520600" cy="30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Switch to segmentation: focalloss / diceloss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Apply activations based on distances between images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Hard Negative example mining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Find more connections between social profiles and crypto / stocks and apply the same method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00" y="575975"/>
            <a:ext cx="445500" cy="4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64100" y="38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25" y="2212075"/>
            <a:ext cx="4081900" cy="265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625" y="2212075"/>
            <a:ext cx="3999682" cy="26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type="title"/>
          </p:nvPr>
        </p:nvSpPr>
        <p:spPr>
          <a:xfrm>
            <a:off x="464100" y="1299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Elon’s tweet effect on crypto/stock prices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title"/>
          </p:nvPr>
        </p:nvSpPr>
        <p:spPr>
          <a:xfrm>
            <a:off x="311700" y="3784325"/>
            <a:ext cx="8520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/>
              <a:t>Thank you! Questions?</a:t>
            </a:r>
            <a:endParaRPr sz="4020"/>
          </a:p>
        </p:txBody>
      </p:sp>
      <p:sp>
        <p:nvSpPr>
          <p:cNvPr id="294" name="Google Shape;294;p42"/>
          <p:cNvSpPr txBox="1"/>
          <p:nvPr>
            <p:ph idx="1" type="body"/>
          </p:nvPr>
        </p:nvSpPr>
        <p:spPr>
          <a:xfrm>
            <a:off x="363075" y="5370225"/>
            <a:ext cx="8520600" cy="30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049" y="558050"/>
            <a:ext cx="2602675" cy="29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6150" y="558050"/>
            <a:ext cx="2994500" cy="29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plan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512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Get alert whenever Elon post about doge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Immediately buy Dogecoin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Get ready for next bull run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750" y="1221225"/>
            <a:ext cx="3287551" cy="34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Outline:</a:t>
            </a:r>
            <a:endParaRPr sz="3020"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474600"/>
            <a:ext cx="8520600" cy="30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📊 </a:t>
            </a:r>
            <a:r>
              <a:rPr lang="en" sz="2600">
                <a:solidFill>
                  <a:schemeClr val="dk1"/>
                </a:solidFill>
              </a:rPr>
              <a:t>Dataset </a:t>
            </a:r>
            <a:r>
              <a:rPr lang="en" sz="2600">
                <a:solidFill>
                  <a:schemeClr val="dk1"/>
                </a:solidFill>
              </a:rPr>
              <a:t>acquiring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🔮 </a:t>
            </a:r>
            <a:r>
              <a:rPr lang="en" sz="2600">
                <a:solidFill>
                  <a:schemeClr val="dk1"/>
                </a:solidFill>
              </a:rPr>
              <a:t>Approaches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🕹️ </a:t>
            </a:r>
            <a:r>
              <a:rPr lang="en" sz="2600">
                <a:solidFill>
                  <a:schemeClr val="dk1"/>
                </a:solidFill>
              </a:rPr>
              <a:t>Demo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✅ Conclusions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050" y="1003650"/>
            <a:ext cx="2959125" cy="29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8076"/>
              <a:buFont typeface="Arial"/>
              <a:buNone/>
            </a:pPr>
            <a:r>
              <a:rPr lang="en" sz="2600">
                <a:solidFill>
                  <a:schemeClr val="lt2"/>
                </a:solidFill>
              </a:rPr>
              <a:t>📊 </a:t>
            </a:r>
            <a:r>
              <a:rPr lang="en" sz="3020"/>
              <a:t>Dataset acquiring</a:t>
            </a:r>
            <a:endParaRPr sz="3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chemeClr val="dk1"/>
                </a:solidFill>
              </a:rPr>
              <a:t>Dataset 1</a:t>
            </a:r>
            <a:r>
              <a:rPr b="1" lang="en" sz="2200">
                <a:solidFill>
                  <a:schemeClr val="dk1"/>
                </a:solidFill>
              </a:rPr>
              <a:t>: from web scraping + augmentation</a:t>
            </a:r>
            <a:endParaRPr b="1"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Positive (doge memes)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Negative (elon tweets / tesla / rockets / memes)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chemeClr val="dk1"/>
                </a:solidFill>
              </a:rPr>
              <a:t>Dataset 2</a:t>
            </a:r>
            <a:r>
              <a:rPr b="1" lang="en" sz="2200">
                <a:solidFill>
                  <a:schemeClr val="dk1"/>
                </a:solidFill>
              </a:rPr>
              <a:t>: all image from Elon’s tweets</a:t>
            </a:r>
            <a:endParaRPr b="1"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Positive: 9 images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Negative: ~730 images</a:t>
            </a:r>
            <a:endParaRPr b="1"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solidFill>
                  <a:schemeClr val="lt2"/>
                </a:solidFill>
              </a:rPr>
              <a:t>📊 </a:t>
            </a:r>
            <a:r>
              <a:rPr lang="en" sz="3020"/>
              <a:t>Dataset acquiring</a:t>
            </a:r>
            <a:endParaRPr sz="3020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088" y="1842450"/>
            <a:ext cx="6497824" cy="292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229000"/>
            <a:ext cx="8520600" cy="30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Dataset 1: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solidFill>
                  <a:schemeClr val="lt2"/>
                </a:solidFill>
              </a:rPr>
              <a:t>📊 </a:t>
            </a:r>
            <a:r>
              <a:rPr lang="en" sz="3020"/>
              <a:t>Dataset acquiring</a:t>
            </a:r>
            <a:endParaRPr sz="3020"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25"/>
            <a:ext cx="8520600" cy="30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Positive (doge memes): ~ 200 images</a:t>
            </a:r>
            <a:endParaRPr sz="2600"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750" y="1688875"/>
            <a:ext cx="5496648" cy="331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solidFill>
                  <a:schemeClr val="lt2"/>
                </a:solidFill>
              </a:rPr>
              <a:t>📊 </a:t>
            </a:r>
            <a:r>
              <a:rPr lang="en" sz="3020"/>
              <a:t>Dataset acquiring</a:t>
            </a:r>
            <a:endParaRPr sz="3020"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25"/>
            <a:ext cx="8520600" cy="30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Negative (elon tweets / tesla / rockets / memes): ~ 450 images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625" y="1710500"/>
            <a:ext cx="6314752" cy="327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